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718" autoAdjust="0"/>
  </p:normalViewPr>
  <p:slideViewPr>
    <p:cSldViewPr>
      <p:cViewPr varScale="1">
        <p:scale>
          <a:sx n="48" d="100"/>
          <a:sy n="48" d="100"/>
        </p:scale>
        <p:origin x="-11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5ADF20-56AC-40EE-8970-C6F7C4BFA97B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57C5ED-FE9E-4680-B200-9786C6ECB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5ADF20-56AC-40EE-8970-C6F7C4BFA97B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57C5ED-FE9E-4680-B200-9786C6ECB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5ADF20-56AC-40EE-8970-C6F7C4BFA97B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57C5ED-FE9E-4680-B200-9786C6ECB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5ADF20-56AC-40EE-8970-C6F7C4BFA97B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57C5ED-FE9E-4680-B200-9786C6ECB7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5ADF20-56AC-40EE-8970-C6F7C4BFA97B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57C5ED-FE9E-4680-B200-9786C6ECB7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5ADF20-56AC-40EE-8970-C6F7C4BFA97B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57C5ED-FE9E-4680-B200-9786C6ECB7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5ADF20-56AC-40EE-8970-C6F7C4BFA97B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57C5ED-FE9E-4680-B200-9786C6ECB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5ADF20-56AC-40EE-8970-C6F7C4BFA97B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57C5ED-FE9E-4680-B200-9786C6ECB7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5ADF20-56AC-40EE-8970-C6F7C4BFA97B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57C5ED-FE9E-4680-B200-9786C6ECB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E5ADF20-56AC-40EE-8970-C6F7C4BFA97B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57C5ED-FE9E-4680-B200-9786C6ECB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5ADF20-56AC-40EE-8970-C6F7C4BFA97B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57C5ED-FE9E-4680-B200-9786C6ECB7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E5ADF20-56AC-40EE-8970-C6F7C4BFA97B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57C5ED-FE9E-4680-B200-9786C6ECB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3356992"/>
            <a:ext cx="7406640" cy="1472184"/>
          </a:xfrm>
        </p:spPr>
        <p:txBody>
          <a:bodyPr>
            <a:noAutofit/>
          </a:bodyPr>
          <a:lstStyle/>
          <a:p>
            <a:r>
              <a:rPr lang="en-US" sz="4800" b="1" i="1" dirty="0" err="1" smtClean="0">
                <a:latin typeface="Times New Roman" pitchFamily="18" charset="0"/>
              </a:rPr>
              <a:t>Специальность</a:t>
            </a:r>
            <a:r>
              <a:rPr lang="en-US" sz="4800" b="1" i="1" dirty="0" smtClean="0">
                <a:latin typeface="Times New Roman" pitchFamily="18" charset="0"/>
              </a:rPr>
              <a:t> 5В0732</a:t>
            </a:r>
            <a:r>
              <a:rPr lang="kk-KZ" sz="4800" b="1" i="1" dirty="0" smtClean="0">
                <a:latin typeface="Times New Roman" pitchFamily="18" charset="0"/>
              </a:rPr>
              <a:t>00</a:t>
            </a:r>
            <a:r>
              <a:rPr lang="en-US" sz="4800" b="1" i="1" dirty="0" smtClean="0">
                <a:latin typeface="Times New Roman" pitchFamily="18" charset="0"/>
              </a:rPr>
              <a:t> – </a:t>
            </a:r>
            <a:r>
              <a:rPr lang="en-US" sz="4800" b="1" i="1" dirty="0" err="1" smtClean="0">
                <a:latin typeface="Times New Roman" pitchFamily="18" charset="0"/>
              </a:rPr>
              <a:t>Стандартизация</a:t>
            </a:r>
            <a:r>
              <a:rPr lang="en-US" sz="4800" b="1" i="1" dirty="0" smtClean="0">
                <a:latin typeface="Times New Roman" pitchFamily="18" charset="0"/>
              </a:rPr>
              <a:t>, </a:t>
            </a:r>
            <a:r>
              <a:rPr lang="en-US" sz="4800" b="1" i="1" dirty="0" err="1" smtClean="0">
                <a:latin typeface="Times New Roman" pitchFamily="18" charset="0"/>
              </a:rPr>
              <a:t>метрология</a:t>
            </a:r>
            <a:r>
              <a:rPr lang="en-US" sz="4800" b="1" i="1" dirty="0" smtClean="0">
                <a:latin typeface="Times New Roman" pitchFamily="18" charset="0"/>
              </a:rPr>
              <a:t> и </a:t>
            </a:r>
            <a:r>
              <a:rPr lang="en-US" sz="4800" b="1" i="1" dirty="0" err="1" smtClean="0">
                <a:latin typeface="Times New Roman" pitchFamily="18" charset="0"/>
              </a:rPr>
              <a:t>сертификация</a:t>
            </a:r>
            <a:r>
              <a:rPr lang="en-US" sz="4800" b="1" i="1" dirty="0" smtClean="0">
                <a:latin typeface="Times New Roman" pitchFamily="18" charset="0"/>
              </a:rPr>
              <a:t/>
            </a:r>
            <a:br>
              <a:rPr lang="en-US" sz="4800" b="1" i="1" dirty="0" smtClean="0">
                <a:latin typeface="Times New Roman" pitchFamily="18" charset="0"/>
              </a:rPr>
            </a:br>
            <a:endParaRPr lang="ru-RU" sz="4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о </a:t>
            </a:r>
            <a:endParaRPr lang="en-US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стандартизации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метрологии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endParaRPr lang="en-US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сертификации</a:t>
            </a:r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i="1" dirty="0" smtClean="0">
                <a:latin typeface="Bookman Old Style" pitchFamily="18" charset="0"/>
              </a:rPr>
              <a:t/>
            </a:r>
            <a:br>
              <a:rPr lang="en-US" sz="4800" b="1" i="1" dirty="0" smtClean="0">
                <a:latin typeface="Bookman Old Style" pitchFamily="18" charset="0"/>
              </a:rPr>
            </a:br>
            <a:r>
              <a:rPr lang="en-US" sz="4800" b="1" i="1" dirty="0" smtClean="0">
                <a:latin typeface="Bookman Old Style" pitchFamily="18" charset="0"/>
              </a:rPr>
              <a:t>	</a:t>
            </a:r>
            <a:r>
              <a:rPr lang="ru-RU" sz="4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Академическая степень: </a:t>
            </a:r>
            <a:r>
              <a:rPr lang="en-US" sz="4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700808"/>
            <a:ext cx="7992888" cy="4525963"/>
          </a:xfrm>
        </p:spPr>
        <p:txBody>
          <a:bodyPr>
            <a:noAutofit/>
          </a:bodyPr>
          <a:lstStyle/>
          <a:p>
            <a:pPr marL="261938" indent="-261938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  <a:tabLst>
                <a:tab pos="261938" algn="l"/>
              </a:tabLst>
              <a:defRPr/>
            </a:pPr>
            <a:r>
              <a:rPr lang="kk-KZ" sz="2400" b="1" i="1" dirty="0" smtClean="0">
                <a:latin typeface="Times New Roman" pitchFamily="18" charset="0"/>
              </a:rPr>
              <a:t>в органах по подтверждению соответстви</a:t>
            </a:r>
            <a:r>
              <a:rPr lang="ru-RU" sz="2400" b="1" i="1" dirty="0" smtClean="0">
                <a:latin typeface="Times New Roman" pitchFamily="18" charset="0"/>
              </a:rPr>
              <a:t>я</a:t>
            </a:r>
            <a:r>
              <a:rPr lang="kk-KZ" sz="2400" b="1" i="1" dirty="0" smtClean="0">
                <a:latin typeface="Times New Roman" pitchFamily="18" charset="0"/>
              </a:rPr>
              <a:t>; </a:t>
            </a:r>
          </a:p>
          <a:p>
            <a:pPr marL="261938" indent="-261938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  <a:tabLst>
                <a:tab pos="261938" algn="l"/>
              </a:tabLst>
              <a:defRPr/>
            </a:pPr>
            <a:r>
              <a:rPr lang="kk-KZ" sz="2400" b="1" i="1" dirty="0" smtClean="0">
                <a:latin typeface="Times New Roman" pitchFamily="18" charset="0"/>
              </a:rPr>
              <a:t>испытательных лабораториях ( центрах);</a:t>
            </a:r>
          </a:p>
          <a:p>
            <a:pPr marL="261938" indent="-261938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  <a:tabLst>
                <a:tab pos="261938" algn="l"/>
              </a:tabLst>
              <a:defRPr/>
            </a:pPr>
            <a:r>
              <a:rPr lang="kk-KZ" sz="2400" b="1" i="1" dirty="0" smtClean="0">
                <a:latin typeface="Times New Roman" pitchFamily="18" charset="0"/>
              </a:rPr>
              <a:t>на </a:t>
            </a:r>
            <a:r>
              <a:rPr lang="en-US" sz="2400" b="1" i="1" dirty="0" err="1" smtClean="0">
                <a:latin typeface="Times New Roman" pitchFamily="18" charset="0"/>
              </a:rPr>
              <a:t>предприятиях</a:t>
            </a:r>
            <a:r>
              <a:rPr lang="en-US" sz="2400" b="1" i="1" dirty="0" smtClean="0">
                <a:latin typeface="Times New Roman" pitchFamily="18" charset="0"/>
              </a:rPr>
              <a:t>  </a:t>
            </a:r>
            <a:r>
              <a:rPr lang="en-US" sz="2400" b="1" i="1" dirty="0" err="1" smtClean="0">
                <a:latin typeface="Times New Roman" pitchFamily="18" charset="0"/>
              </a:rPr>
              <a:t>промышленности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</a:rPr>
              <a:t>всех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</a:rPr>
              <a:t>форм</a:t>
            </a:r>
            <a:r>
              <a:rPr lang="en-US" sz="2400" b="1" i="1" dirty="0" smtClean="0">
                <a:latin typeface="Times New Roman" pitchFamily="18" charset="0"/>
              </a:rPr>
              <a:t>     </a:t>
            </a:r>
            <a:r>
              <a:rPr lang="en-US" sz="2400" b="1" i="1" dirty="0" err="1" smtClean="0">
                <a:latin typeface="Times New Roman" pitchFamily="18" charset="0"/>
              </a:rPr>
              <a:t>собственности</a:t>
            </a:r>
            <a:r>
              <a:rPr lang="en-US" sz="2400" b="1" i="1" dirty="0" smtClean="0">
                <a:latin typeface="Times New Roman" pitchFamily="18" charset="0"/>
              </a:rPr>
              <a:t>;</a:t>
            </a:r>
          </a:p>
          <a:p>
            <a:pPr marL="261938" indent="-261938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  <a:tabLst>
                <a:tab pos="261938" algn="l"/>
              </a:tabLst>
              <a:defRPr/>
            </a:pPr>
            <a:r>
              <a:rPr lang="en-US" sz="2400" b="1" i="1" dirty="0" smtClean="0">
                <a:latin typeface="Times New Roman" pitchFamily="18" charset="0"/>
              </a:rPr>
              <a:t>в </a:t>
            </a:r>
            <a:r>
              <a:rPr lang="en-US" sz="2400" b="1" i="1" dirty="0" err="1" smtClean="0">
                <a:latin typeface="Times New Roman" pitchFamily="18" charset="0"/>
              </a:rPr>
              <a:t>научно-исследовательских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</a:rPr>
              <a:t>центрах</a:t>
            </a:r>
            <a:r>
              <a:rPr lang="en-US" sz="2400" b="1" i="1" dirty="0" smtClean="0">
                <a:latin typeface="Times New Roman" pitchFamily="18" charset="0"/>
              </a:rPr>
              <a:t>;</a:t>
            </a:r>
          </a:p>
          <a:p>
            <a:pPr marL="261938" indent="-261938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  <a:tabLst>
                <a:tab pos="261938" algn="l"/>
              </a:tabLst>
              <a:defRPr/>
            </a:pPr>
            <a:r>
              <a:rPr lang="en-US" sz="2400" b="1" i="1" dirty="0" err="1" smtClean="0">
                <a:latin typeface="Times New Roman" pitchFamily="18" charset="0"/>
              </a:rPr>
              <a:t>экспертами</a:t>
            </a:r>
            <a:r>
              <a:rPr lang="en-US" sz="2400" b="1" i="1" dirty="0" smtClean="0">
                <a:latin typeface="Times New Roman" pitchFamily="18" charset="0"/>
              </a:rPr>
              <a:t> в </a:t>
            </a:r>
            <a:r>
              <a:rPr lang="en-US" sz="2400" b="1" i="1" dirty="0" err="1" smtClean="0">
                <a:latin typeface="Times New Roman" pitchFamily="18" charset="0"/>
              </a:rPr>
              <a:t>органах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</a:rPr>
              <a:t>товарных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</a:rPr>
              <a:t>экспертиз</a:t>
            </a:r>
            <a:r>
              <a:rPr lang="ru-RU" sz="2400" b="1" i="1" dirty="0" smtClean="0"/>
              <a:t>;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</a:p>
          <a:p>
            <a:pPr marL="261938" indent="-261938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  <a:tabLst>
                <a:tab pos="261938" algn="l"/>
              </a:tabLst>
              <a:defRPr/>
            </a:pPr>
            <a:r>
              <a:rPr lang="en-US" sz="2400" b="1" i="1" dirty="0" smtClean="0">
                <a:latin typeface="Times New Roman" pitchFamily="18" charset="0"/>
              </a:rPr>
              <a:t>в </a:t>
            </a:r>
            <a:r>
              <a:rPr lang="en-US" sz="2400" b="1" i="1" dirty="0" err="1" smtClean="0">
                <a:latin typeface="Times New Roman" pitchFamily="18" charset="0"/>
              </a:rPr>
              <a:t>организациях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</a:rPr>
              <a:t>по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</a:rPr>
              <a:t>защите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</a:rPr>
              <a:t>прав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</a:rPr>
              <a:t>потребителей</a:t>
            </a:r>
            <a:r>
              <a:rPr lang="ru-RU" sz="2400" b="1" i="1" dirty="0" smtClean="0"/>
              <a:t>;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</a:p>
          <a:p>
            <a:pPr marL="261938" indent="-261938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  <a:tabLst>
                <a:tab pos="261938" algn="l"/>
              </a:tabLst>
              <a:defRPr/>
            </a:pPr>
            <a:r>
              <a:rPr lang="en-US" sz="2400" b="1" i="1" dirty="0" smtClean="0">
                <a:latin typeface="Times New Roman" pitchFamily="18" charset="0"/>
              </a:rPr>
              <a:t>в </a:t>
            </a:r>
            <a:r>
              <a:rPr lang="en-US" sz="2400" b="1" i="1" dirty="0" err="1" smtClean="0">
                <a:latin typeface="Times New Roman" pitchFamily="18" charset="0"/>
              </a:rPr>
              <a:t>торгово</a:t>
            </a:r>
            <a:r>
              <a:rPr lang="en-US" sz="2400" b="1" i="1" dirty="0" smtClean="0">
                <a:latin typeface="Times New Roman" pitchFamily="18" charset="0"/>
              </a:rPr>
              <a:t> – </a:t>
            </a:r>
            <a:r>
              <a:rPr lang="en-US" sz="2400" b="1" i="1" dirty="0" err="1" smtClean="0">
                <a:latin typeface="Times New Roman" pitchFamily="18" charset="0"/>
              </a:rPr>
              <a:t>промышленной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</a:rPr>
              <a:t>палате</a:t>
            </a:r>
            <a:r>
              <a:rPr lang="en-US" sz="2400" b="1" i="1" dirty="0" smtClean="0">
                <a:latin typeface="Times New Roman" pitchFamily="18" charset="0"/>
              </a:rPr>
              <a:t>; </a:t>
            </a:r>
          </a:p>
          <a:p>
            <a:pPr marL="261938" indent="-261938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  <a:tabLst>
                <a:tab pos="261938" algn="l"/>
              </a:tabLst>
              <a:defRPr/>
            </a:pPr>
            <a:r>
              <a:rPr lang="en-US" sz="2400" b="1" i="1" dirty="0" smtClean="0">
                <a:latin typeface="Times New Roman" pitchFamily="18" charset="0"/>
              </a:rPr>
              <a:t>в </a:t>
            </a:r>
            <a:r>
              <a:rPr lang="en-US" sz="2400" b="1" i="1" dirty="0" err="1" smtClean="0">
                <a:latin typeface="Times New Roman" pitchFamily="18" charset="0"/>
              </a:rPr>
              <a:t>центрах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</a:rPr>
              <a:t>менеджмента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</a:rPr>
              <a:t>качества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</a:rPr>
              <a:t>предприятий</a:t>
            </a:r>
            <a:r>
              <a:rPr lang="en-US" sz="2400" b="1" i="1" dirty="0" smtClean="0">
                <a:latin typeface="Times New Roman" pitchFamily="18" charset="0"/>
              </a:rPr>
              <a:t>;</a:t>
            </a:r>
          </a:p>
          <a:p>
            <a:pPr marL="261938" indent="-261938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  <a:tabLst>
                <a:tab pos="261938" algn="l"/>
              </a:tabLst>
              <a:defRPr/>
            </a:pPr>
            <a:r>
              <a:rPr lang="en-US" sz="2400" b="1" i="1" dirty="0" smtClean="0">
                <a:latin typeface="Times New Roman" pitchFamily="18" charset="0"/>
              </a:rPr>
              <a:t>в </a:t>
            </a:r>
            <a:r>
              <a:rPr lang="en-US" sz="2400" b="1" i="1" dirty="0" err="1" smtClean="0">
                <a:latin typeface="Times New Roman" pitchFamily="18" charset="0"/>
              </a:rPr>
              <a:t>органах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</a:rPr>
              <a:t>таможенной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</a:rPr>
              <a:t>службы</a:t>
            </a:r>
            <a:r>
              <a:rPr lang="ru-RU" sz="2400" b="1" i="1" dirty="0" smtClean="0">
                <a:latin typeface="Times New Roman" pitchFamily="18" charset="0"/>
              </a:rPr>
              <a:t>.</a:t>
            </a:r>
            <a:endParaRPr lang="ru-RU" sz="24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kk-KZ" sz="2700" b="1" i="1" dirty="0" smtClean="0">
                <a:solidFill>
                  <a:schemeClr val="tx1"/>
                </a:solidFill>
                <a:latin typeface="Times New Roman" pitchFamily="18" charset="0"/>
              </a:rPr>
              <a:t>Обладатели диплома университета по специальности </a:t>
            </a:r>
            <a:r>
              <a:rPr lang="en-US" sz="2700" b="1" i="1" dirty="0" smtClean="0">
                <a:solidFill>
                  <a:schemeClr val="tx1"/>
                </a:solidFill>
                <a:latin typeface="Times New Roman" pitchFamily="18" charset="0"/>
              </a:rPr>
              <a:t>– </a:t>
            </a:r>
            <a:r>
              <a:rPr lang="kk-KZ" sz="2700" b="1" i="1" dirty="0" smtClean="0">
                <a:solidFill>
                  <a:schemeClr val="tx1"/>
                </a:solidFill>
                <a:latin typeface="Times New Roman" pitchFamily="18" charset="0"/>
              </a:rPr>
              <a:t>«</a:t>
            </a:r>
            <a:r>
              <a:rPr lang="en-US" sz="2700" b="1" i="1" dirty="0" err="1" smtClean="0">
                <a:solidFill>
                  <a:schemeClr val="tx1"/>
                </a:solidFill>
                <a:latin typeface="Times New Roman" pitchFamily="18" charset="0"/>
              </a:rPr>
              <a:t>Стандартизация</a:t>
            </a:r>
            <a:r>
              <a:rPr lang="en-US" sz="2700" b="1" i="1" dirty="0" smtClean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sz="2700" b="1" i="1" dirty="0" err="1" smtClean="0">
                <a:solidFill>
                  <a:schemeClr val="tx1"/>
                </a:solidFill>
                <a:latin typeface="Times New Roman" pitchFamily="18" charset="0"/>
              </a:rPr>
              <a:t>метрология</a:t>
            </a:r>
            <a:r>
              <a:rPr lang="en-US" sz="2700" b="1" i="1" dirty="0" smtClean="0">
                <a:solidFill>
                  <a:schemeClr val="tx1"/>
                </a:solidFill>
                <a:latin typeface="Times New Roman" pitchFamily="18" charset="0"/>
              </a:rPr>
              <a:t> и </a:t>
            </a:r>
            <a:r>
              <a:rPr lang="en-US" sz="2700" b="1" i="1" dirty="0" err="1" smtClean="0">
                <a:solidFill>
                  <a:schemeClr val="tx1"/>
                </a:solidFill>
                <a:latin typeface="Times New Roman" pitchFamily="18" charset="0"/>
              </a:rPr>
              <a:t>сертификат</a:t>
            </a:r>
            <a:r>
              <a:rPr lang="kk-KZ" sz="2700" b="1" i="1" dirty="0" smtClean="0">
                <a:solidFill>
                  <a:schemeClr val="tx1"/>
                </a:solidFill>
                <a:latin typeface="Times New Roman" pitchFamily="18" charset="0"/>
              </a:rPr>
              <a:t>ция» - могут работать:</a:t>
            </a:r>
            <a:endParaRPr lang="ru-RU" sz="27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000" i="1" dirty="0" smtClean="0"/>
          </a:p>
          <a:p>
            <a:pPr>
              <a:buNone/>
            </a:pPr>
            <a:r>
              <a:rPr lang="en-US" sz="35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500" b="1" i="1" dirty="0" smtClean="0">
                <a:latin typeface="Times New Roman" pitchFamily="18" charset="0"/>
                <a:cs typeface="Times New Roman" pitchFamily="18" charset="0"/>
              </a:rPr>
              <a:t>от менеджера и специалиста по качеству до руководителя органа по подтверждения соответствия, испытательной лаборатории, главного специалиста Комитета по техническому регулированию и метрологии РК.</a:t>
            </a:r>
            <a:endParaRPr lang="ru-RU" sz="35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Возможные должности: </a:t>
            </a:r>
            <a:endParaRPr lang="ru-RU" sz="4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indent="363538">
              <a:lnSpc>
                <a:spcPct val="80000"/>
              </a:lnSpc>
              <a:defRPr/>
            </a:pP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/>
            </a:r>
            <a:b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</a:b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/>
            </a:r>
            <a:b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</a:b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	</a:t>
            </a:r>
            <a:r>
              <a:rPr lang="en-US" sz="3600" i="1" dirty="0" err="1" smtClean="0">
                <a:solidFill>
                  <a:schemeClr val="tx1"/>
                </a:solidFill>
              </a:rPr>
              <a:t>Предмет</a:t>
            </a:r>
            <a:r>
              <a:rPr lang="en-US" sz="3600" i="1" dirty="0" smtClean="0">
                <a:solidFill>
                  <a:schemeClr val="tx1"/>
                </a:solidFill>
              </a:rPr>
              <a:t> </a:t>
            </a:r>
            <a:r>
              <a:rPr lang="en-US" sz="3600" i="1" dirty="0" err="1" smtClean="0">
                <a:solidFill>
                  <a:schemeClr val="tx1"/>
                </a:solidFill>
              </a:rPr>
              <a:t>по</a:t>
            </a:r>
            <a:r>
              <a:rPr lang="en-US" sz="3600" i="1" dirty="0" smtClean="0">
                <a:solidFill>
                  <a:schemeClr val="tx1"/>
                </a:solidFill>
              </a:rPr>
              <a:t> </a:t>
            </a:r>
            <a:r>
              <a:rPr lang="en-US" sz="3600" i="1" dirty="0" err="1" smtClean="0">
                <a:solidFill>
                  <a:schemeClr val="tx1"/>
                </a:solidFill>
              </a:rPr>
              <a:t>выбору</a:t>
            </a:r>
            <a:r>
              <a:rPr lang="en-US" sz="3600" i="1" dirty="0" smtClean="0">
                <a:solidFill>
                  <a:schemeClr val="tx1"/>
                </a:solidFill>
              </a:rPr>
              <a:t> –</a:t>
            </a:r>
            <a:r>
              <a:rPr lang="en-US" sz="3600" b="1" i="1" dirty="0" err="1" smtClean="0">
                <a:solidFill>
                  <a:schemeClr val="tx1"/>
                </a:solidFill>
              </a:rPr>
              <a:t>Физика</a:t>
            </a:r>
            <a:r>
              <a:rPr lang="en-US" sz="3600" b="1" i="1" dirty="0" smtClean="0">
                <a:solidFill>
                  <a:schemeClr val="tx1"/>
                </a:solidFill>
              </a:rPr>
              <a:t/>
            </a:r>
            <a:br>
              <a:rPr lang="en-US" sz="3600" b="1" i="1" dirty="0" smtClean="0">
                <a:solidFill>
                  <a:schemeClr val="tx1"/>
                </a:solidFill>
              </a:rPr>
            </a:br>
            <a:r>
              <a:rPr lang="en-US" sz="3600" i="1" dirty="0" smtClean="0"/>
              <a:t> </a:t>
            </a:r>
            <a:r>
              <a:rPr lang="en-US" sz="3600" i="1" dirty="0" err="1" smtClean="0">
                <a:solidFill>
                  <a:schemeClr val="tx1"/>
                </a:solidFill>
              </a:rPr>
              <a:t>Ежегодно</a:t>
            </a:r>
            <a:r>
              <a:rPr lang="en-US" sz="3600" i="1" dirty="0" smtClean="0">
                <a:solidFill>
                  <a:schemeClr val="tx1"/>
                </a:solidFill>
              </a:rPr>
              <a:t> </a:t>
            </a:r>
            <a:r>
              <a:rPr lang="en-US" sz="3600" i="1" dirty="0" err="1" smtClean="0">
                <a:solidFill>
                  <a:schemeClr val="tx1"/>
                </a:solidFill>
              </a:rPr>
              <a:t>выделяются</a:t>
            </a:r>
            <a:r>
              <a:rPr lang="en-US" sz="3600" i="1" dirty="0" smtClean="0">
                <a:solidFill>
                  <a:schemeClr val="tx1"/>
                </a:solidFill>
              </a:rPr>
              <a:t> </a:t>
            </a:r>
            <a:r>
              <a:rPr lang="en-US" sz="3600" i="1" dirty="0" err="1" smtClean="0">
                <a:solidFill>
                  <a:schemeClr val="tx1"/>
                </a:solidFill>
              </a:rPr>
              <a:t>государственные</a:t>
            </a:r>
            <a:r>
              <a:rPr lang="en-US" sz="3600" i="1" dirty="0" smtClean="0">
                <a:solidFill>
                  <a:schemeClr val="tx1"/>
                </a:solidFill>
              </a:rPr>
              <a:t> </a:t>
            </a:r>
            <a:r>
              <a:rPr lang="en-US" sz="3600" i="1" dirty="0" err="1" smtClean="0">
                <a:solidFill>
                  <a:schemeClr val="tx1"/>
                </a:solidFill>
              </a:rPr>
              <a:t>образовательные</a:t>
            </a:r>
            <a:r>
              <a:rPr lang="en-US" sz="3600" i="1" dirty="0" smtClean="0">
                <a:solidFill>
                  <a:schemeClr val="tx1"/>
                </a:solidFill>
              </a:rPr>
              <a:t> </a:t>
            </a:r>
            <a:r>
              <a:rPr lang="en-US" sz="3600" i="1" u="sng" dirty="0" err="1" smtClean="0">
                <a:solidFill>
                  <a:schemeClr val="tx1"/>
                </a:solidFill>
              </a:rPr>
              <a:t>гранты</a:t>
            </a:r>
            <a:r>
              <a:rPr lang="en-US" sz="3600" i="1" u="sng" dirty="0" smtClean="0">
                <a:solidFill>
                  <a:schemeClr val="tx1"/>
                </a:solidFill>
              </a:rPr>
              <a:t>. </a:t>
            </a:r>
            <a:r>
              <a:rPr lang="en-US" i="1" dirty="0" smtClean="0">
                <a:solidFill>
                  <a:schemeClr val="tx1"/>
                </a:solidFill>
              </a:rPr>
              <a:t/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</a:rPr>
            </a:br>
            <a:endParaRPr lang="ru-RU" dirty="0"/>
          </a:p>
        </p:txBody>
      </p:sp>
      <p:pic>
        <p:nvPicPr>
          <p:cNvPr id="5" name="Содержимое 4" descr="F:\фото для буклета\DSC0626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6352" y="2087724"/>
            <a:ext cx="597998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3"/>
          <p:cNvSpPr txBox="1">
            <a:spLocks/>
          </p:cNvSpPr>
          <p:nvPr/>
        </p:nvSpPr>
        <p:spPr>
          <a:xfrm>
            <a:off x="2393950" y="5919295"/>
            <a:ext cx="6422943" cy="566936"/>
          </a:xfrm>
          <a:prstGeom prst="rect">
            <a:avLst/>
          </a:prstGeom>
        </p:spPr>
        <p:txBody>
          <a:bodyPr vert="horz" rtlCol="0" anchor="ctr">
            <a:normAutofit fontScale="3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indent="363538">
              <a:lnSpc>
                <a:spcPct val="80000"/>
              </a:lnSpc>
              <a:defRPr/>
            </a:pP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/>
            </a:r>
            <a:b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</a:b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/>
            </a:r>
            <a:b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</a:b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	</a:t>
            </a:r>
            <a:r>
              <a:rPr lang="ru-RU" sz="5300" i="1" dirty="0" smtClean="0">
                <a:solidFill>
                  <a:schemeClr val="tx1"/>
                </a:solidFill>
              </a:rPr>
              <a:t>Лаборатория метрологии</a:t>
            </a:r>
            <a:endParaRPr lang="ru-RU" sz="53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442387"/>
          </a:xfrm>
        </p:spPr>
        <p:txBody>
          <a:bodyPr/>
          <a:lstStyle/>
          <a:p>
            <a:pPr>
              <a:buNone/>
            </a:pPr>
            <a:r>
              <a:rPr lang="en-US" sz="3200" i="1" dirty="0" smtClean="0">
                <a:latin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sz="3200" b="1" i="1" dirty="0" smtClean="0">
                <a:latin typeface="Times New Roman" pitchFamily="18" charset="0"/>
              </a:rPr>
              <a:t>	</a:t>
            </a:r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99592" y="980728"/>
            <a:ext cx="7488832" cy="1143000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effectLst/>
              </a:rPr>
              <a:t>Расписание</a:t>
            </a:r>
            <a:r>
              <a:rPr lang="ru-RU" sz="3200" i="1" dirty="0">
                <a:effectLst/>
              </a:rPr>
              <a:t/>
            </a:r>
            <a:br>
              <a:rPr lang="ru-RU" sz="3200" i="1" dirty="0">
                <a:effectLst/>
              </a:rPr>
            </a:br>
            <a:r>
              <a:rPr lang="kk-KZ" sz="3200" i="1" dirty="0" smtClean="0">
                <a:effectLst/>
              </a:rPr>
              <a:t>консультаций </a:t>
            </a:r>
            <a:r>
              <a:rPr lang="kk-KZ" sz="3200" i="1" dirty="0">
                <a:effectLst/>
              </a:rPr>
              <a:t>по физике </a:t>
            </a:r>
            <a:r>
              <a:rPr lang="ru-RU" sz="3200" i="1" dirty="0">
                <a:effectLst/>
              </a:rPr>
              <a:t/>
            </a:r>
            <a:br>
              <a:rPr lang="ru-RU" sz="3200" i="1" dirty="0">
                <a:effectLst/>
              </a:rPr>
            </a:br>
            <a:r>
              <a:rPr lang="kk-KZ" sz="3200" i="1" dirty="0">
                <a:effectLst/>
              </a:rPr>
              <a:t>для  </a:t>
            </a:r>
            <a:r>
              <a:rPr lang="kk-KZ" sz="3200" i="1" dirty="0" smtClean="0">
                <a:effectLst/>
              </a:rPr>
              <a:t>учащихся щкол</a:t>
            </a:r>
            <a:endParaRPr lang="ru-RU" sz="3200" i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3909317"/>
              </p:ext>
            </p:extLst>
          </p:nvPr>
        </p:nvGraphicFramePr>
        <p:xfrm>
          <a:off x="1187624" y="2564904"/>
          <a:ext cx="6912768" cy="2158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1554"/>
                <a:gridCol w="1884092"/>
                <a:gridCol w="1768090"/>
                <a:gridCol w="1689032"/>
              </a:tblGrid>
              <a:tr h="927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Время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еженедельно  по средам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Преподаватели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Дисциплина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Аудитория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5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15</a:t>
                      </a:r>
                      <a:r>
                        <a:rPr lang="kk-KZ" sz="1400" baseline="30000">
                          <a:effectLst/>
                        </a:rPr>
                        <a:t>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Карагаева М.Б.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Шохинова А.М.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Физика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каз.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236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5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1</a:t>
                      </a:r>
                      <a:r>
                        <a:rPr lang="en-US" sz="1400">
                          <a:effectLst/>
                        </a:rPr>
                        <a:t>5</a:t>
                      </a:r>
                      <a:r>
                        <a:rPr lang="kk-KZ" sz="1400" baseline="30000">
                          <a:effectLst/>
                        </a:rPr>
                        <a:t>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Кокенова Г.Т.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Физика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рус.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236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rmAutofit fontScale="90000"/>
          </a:bodyPr>
          <a:lstStyle/>
          <a:p>
            <a:r>
              <a:rPr lang="ru-RU" sz="3000" dirty="0" smtClean="0"/>
              <a:t>Выпускающая кафедра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ru-RU" sz="3000" dirty="0" smtClean="0"/>
              <a:t> – кафедра товароведения и сертификации</a:t>
            </a:r>
            <a:endParaRPr lang="ru-RU" sz="3000" dirty="0"/>
          </a:p>
        </p:txBody>
      </p:sp>
      <p:pic>
        <p:nvPicPr>
          <p:cNvPr id="1026" name="Picture 2" descr="G:\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2" y="1481138"/>
            <a:ext cx="6034616" cy="452596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ru-RU" sz="2400" dirty="0" smtClean="0">
                <a:latin typeface="+mj-lt"/>
              </a:rPr>
              <a:t>Адрес:10009,г.Караганды, ул.Академическая,9 каб.236</a:t>
            </a:r>
          </a:p>
          <a:p>
            <a:pPr algn="ctr">
              <a:buNone/>
              <a:defRPr/>
            </a:pPr>
            <a:r>
              <a:rPr lang="ru-RU" sz="2400" dirty="0" smtClean="0">
                <a:latin typeface="+mj-lt"/>
              </a:rPr>
              <a:t>Контактный телефон: 44-16-34 </a:t>
            </a:r>
            <a:r>
              <a:rPr lang="ru-RU" sz="2400" dirty="0" err="1" smtClean="0">
                <a:latin typeface="+mj-lt"/>
              </a:rPr>
              <a:t>внут</a:t>
            </a:r>
            <a:r>
              <a:rPr lang="ru-RU" sz="2400" dirty="0" smtClean="0">
                <a:latin typeface="+mj-lt"/>
              </a:rPr>
              <a:t> 183 (кафедра товароведения и сертификации)</a:t>
            </a:r>
          </a:p>
          <a:p>
            <a:pPr algn="ctr">
              <a:buNone/>
              <a:defRPr/>
            </a:pPr>
            <a:r>
              <a:rPr lang="en-US" sz="2400" dirty="0" smtClean="0">
                <a:latin typeface="+mj-lt"/>
              </a:rPr>
              <a:t> </a:t>
            </a:r>
            <a:r>
              <a:rPr lang="ru-RU" sz="2400" dirty="0" smtClean="0">
                <a:latin typeface="+mj-lt"/>
              </a:rPr>
              <a:t>Факс: 44 – 16-32</a:t>
            </a:r>
            <a:r>
              <a:rPr lang="en-US" sz="2400" dirty="0" smtClean="0">
                <a:latin typeface="+mj-lt"/>
              </a:rPr>
              <a:t>     </a:t>
            </a:r>
          </a:p>
          <a:p>
            <a:pPr algn="ctr">
              <a:buNone/>
              <a:defRPr/>
            </a:pPr>
            <a:r>
              <a:rPr lang="en-US" sz="2400" dirty="0" smtClean="0">
                <a:latin typeface="+mj-lt"/>
              </a:rPr>
              <a:t> http</a:t>
            </a:r>
            <a:r>
              <a:rPr lang="ru-RU" sz="2400" dirty="0" smtClean="0">
                <a:latin typeface="+mj-lt"/>
              </a:rPr>
              <a:t>//</a:t>
            </a:r>
            <a:r>
              <a:rPr lang="en-US" sz="2400" dirty="0" smtClean="0">
                <a:latin typeface="+mj-lt"/>
              </a:rPr>
              <a:t>www</a:t>
            </a:r>
            <a:r>
              <a:rPr lang="ru-RU" sz="2400" dirty="0" smtClean="0">
                <a:latin typeface="+mj-lt"/>
              </a:rPr>
              <a:t>.</a:t>
            </a:r>
            <a:r>
              <a:rPr lang="en-US" sz="2400" dirty="0" err="1" smtClean="0">
                <a:latin typeface="+mj-lt"/>
              </a:rPr>
              <a:t>keu</a:t>
            </a:r>
            <a:r>
              <a:rPr lang="ru-RU" sz="2400" dirty="0" smtClean="0">
                <a:latin typeface="+mj-lt"/>
              </a:rPr>
              <a:t>.</a:t>
            </a:r>
            <a:r>
              <a:rPr lang="en-US" sz="2400" dirty="0" err="1" smtClean="0">
                <a:latin typeface="+mj-lt"/>
              </a:rPr>
              <a:t>kz</a:t>
            </a:r>
            <a:r>
              <a:rPr lang="ru-RU" sz="2400" dirty="0" smtClean="0">
                <a:latin typeface="+mj-lt"/>
              </a:rPr>
              <a:t>, </a:t>
            </a:r>
            <a:r>
              <a:rPr lang="en-US" sz="2400" dirty="0" smtClean="0">
                <a:latin typeface="+mj-lt"/>
              </a:rPr>
              <a:t>TIS-</a:t>
            </a:r>
            <a:r>
              <a:rPr lang="en-US" sz="2400" dirty="0" err="1" smtClean="0">
                <a:latin typeface="+mj-lt"/>
              </a:rPr>
              <a:t>keu</a:t>
            </a:r>
            <a:r>
              <a:rPr lang="en-US" sz="2400" dirty="0" smtClean="0">
                <a:latin typeface="+mj-lt"/>
              </a:rPr>
              <a:t> @</a:t>
            </a:r>
            <a:r>
              <a:rPr lang="en-US" sz="2400" dirty="0" err="1" smtClean="0">
                <a:latin typeface="+mj-lt"/>
              </a:rPr>
              <a:t>mail.kz</a:t>
            </a:r>
            <a:r>
              <a:rPr lang="ru-RU" sz="2400" dirty="0" smtClean="0">
                <a:latin typeface="+mj-lt"/>
              </a:rPr>
              <a:t>	 </a:t>
            </a:r>
          </a:p>
          <a:p>
            <a:pPr algn="ctr">
              <a:buNone/>
              <a:defRPr/>
            </a:pPr>
            <a:r>
              <a:rPr lang="ru-RU" sz="2400" dirty="0" smtClean="0">
                <a:latin typeface="+mj-lt"/>
              </a:rPr>
              <a:t>Приемная комиссия 44-15-72. </a:t>
            </a:r>
            <a:endParaRPr lang="en-US" sz="2400" dirty="0" smtClean="0">
              <a:latin typeface="+mj-lt"/>
            </a:endParaRPr>
          </a:p>
          <a:p>
            <a:pPr algn="ctr">
              <a:buNone/>
              <a:defRPr/>
            </a:pPr>
            <a:r>
              <a:rPr lang="ru-RU" sz="2400" dirty="0" smtClean="0">
                <a:latin typeface="+mj-lt"/>
              </a:rPr>
              <a:t>Проезд  автобусами:</a:t>
            </a:r>
            <a:r>
              <a:rPr lang="en-US" sz="2400" dirty="0" smtClean="0">
                <a:latin typeface="+mj-lt"/>
              </a:rPr>
              <a:t> </a:t>
            </a:r>
            <a:r>
              <a:rPr lang="ru-RU" sz="2400" dirty="0" smtClean="0">
                <a:latin typeface="+mj-lt"/>
              </a:rPr>
              <a:t>№19,18,08,30,011,31,58,44</a:t>
            </a:r>
            <a:endParaRPr lang="ru-RU" sz="2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620688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3000" b="1" dirty="0" smtClean="0">
                <a:latin typeface="Times New Roman" pitchFamily="18" charset="0"/>
                <a:cs typeface="Times New Roman" pitchFamily="18" charset="0"/>
              </a:rPr>
              <a:t>Приходите в Карагандинский экономический университет!</a:t>
            </a:r>
            <a:br>
              <a:rPr lang="ru-RU" altLang="ko-KR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ko-KR" sz="3000" b="1" dirty="0" smtClean="0">
                <a:latin typeface="Times New Roman" pitchFamily="18" charset="0"/>
                <a:cs typeface="Times New Roman" pitchFamily="18" charset="0"/>
              </a:rPr>
              <a:t> Выбор профессии – основа Вашего благополучия   в будущем.</a:t>
            </a:r>
            <a:endParaRPr lang="ru-RU" sz="3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156</TotalTime>
  <Words>169</Words>
  <Application>Microsoft Office PowerPoint</Application>
  <PresentationFormat>Экран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Специальность 5В073200 – Стандартизация, метрология и сертификация </vt:lpstr>
      <vt:lpstr>  Академическая степень:  </vt:lpstr>
      <vt:lpstr>Обладатели диплома университета по специальности – «Стандартизация, метрология и сертификатция» - могут работать:</vt:lpstr>
      <vt:lpstr>Возможные должности: </vt:lpstr>
      <vt:lpstr>   Предмет по выбору –Физика  Ежегодно выделяются государственные образовательные гранты.   </vt:lpstr>
      <vt:lpstr>Расписание консультаций по физике  для  учащихся щкол</vt:lpstr>
      <vt:lpstr>Выпускающая кафедра  – кафедра товароведения и сертификации</vt:lpstr>
      <vt:lpstr>Слайд 8</vt:lpstr>
    </vt:vector>
  </TitlesOfParts>
  <Company>KEU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Специальность 5В073200 – Стандартизация, метрология и сертификация </dc:title>
  <dc:creator>Student</dc:creator>
  <cp:lastModifiedBy>Valued eMachines Customer</cp:lastModifiedBy>
  <cp:revision>18</cp:revision>
  <dcterms:created xsi:type="dcterms:W3CDTF">2011-10-17T03:47:05Z</dcterms:created>
  <dcterms:modified xsi:type="dcterms:W3CDTF">2012-04-12T09:23:42Z</dcterms:modified>
</cp:coreProperties>
</file>